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66" r:id="rId3"/>
    <p:sldId id="257" r:id="rId4"/>
    <p:sldId id="258" r:id="rId5"/>
    <p:sldId id="260" r:id="rId6"/>
    <p:sldId id="259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6" r:id="rId19"/>
    <p:sldId id="273" r:id="rId20"/>
    <p:sldId id="274" r:id="rId21"/>
    <p:sldId id="275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4.png>
</file>

<file path=ppt/media/image15.png>
</file>

<file path=ppt/media/image16.png>
</file>

<file path=ppt/media/image17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64DF94-E64C-4E48-AAA1-49C880B3AB81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520C0B-92FA-6B48-84F3-97FFA7B2E2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729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20C0B-92FA-6B48-84F3-97FFA7B2E20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970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520C0B-92FA-6B48-84F3-97FFA7B2E2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15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20046-0C23-D24C-A2E1-77D5538855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600E4-38E3-C842-B08F-CA710D44B3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BBBDF-7E90-C542-BB28-D66FF2423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1D614E-C323-854C-AE7F-1AAA5A248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0B273-F780-ED41-B91E-D458E0144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221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BF55E-1A74-E84A-A498-4800C35D0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99E2E1-EF84-4A48-A80A-049D02F7E8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54313-C1AD-4F42-A9CB-CB2752BA3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967B9-F465-A243-99EC-259B50E18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FA61C-2E1A-1A4D-B57F-E61B76F8B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264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3E0D35-F89E-3041-AD94-CE6230774C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D15B4E-FFFF-7E4A-A1B8-670206CE4E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ECB57-DCF2-D944-B249-BCC82D92D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C6A50-5370-754C-8138-BB44C7963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C6AB9-FF00-5848-B3F1-45A755F49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25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35FFD-5EA3-F248-A9F6-DCD664103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E5744-BA2F-2A44-B660-A5FF08CC4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9B8D18-1B06-014A-AB16-6E9AB3240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6ACD0-4467-DB4A-AAF0-BED5DDE8A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7D93A-D330-584B-80F6-A8DBAE027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768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B78EB-44AB-AC43-B5AA-BE92B981E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CA2AE-D6FF-E340-8183-ABCE5BF5DC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76551-02F7-D542-8FC8-53AF5D1B0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82442-5490-D14E-9DC0-AB17F5B36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C81A0-2F3B-7440-9402-D65D33F8C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43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66EF4-3335-B145-A95D-A8BF52402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C063D-3EA1-1044-8CD4-36451EAD44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21C71-D0EA-9A4B-847E-2BCC22B58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D8C0F2-EB29-7649-B5FE-E3D863B91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541CE-69C1-EE42-AF15-A172BDE5F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21CD91-7E3B-EE47-A32E-2DA29BFF2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531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E11B3-7B87-0241-A668-FEF5578AD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10424-F2B1-AA49-8182-262116241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DC3BF9-8333-B646-B39A-CB54D8C7B3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053A99-AE56-3C46-A425-4B158B67AA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C884A1-DB6C-E146-AABB-A6605F01B9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D22C5F-F7EA-264B-BEEC-8217E5165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362235-B610-4343-8BBF-61E829BE4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85E465-EE9C-704A-AD5C-A490CA8AD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45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38581-5B90-484C-9EBD-383F66AF9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F00A6F-63C3-4642-A916-D37535909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D14F6A-DD65-C34D-A5B2-3D9891665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BF4C6D-3071-1844-9C09-B4FC5042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0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4CFD98-B1E2-8246-BFB8-6BEF5FB98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850CDE-B1F0-8244-B21F-0E5DD9DAB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0ED026-53B6-E34A-BA5B-742AAED52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96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281BE-1B49-C840-BBC0-D2CB5144C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29E09-1A6C-EF4C-897B-9EE807176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162DD9-4B19-2F46-8D16-56BA58DE5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1339F1-9FEE-D944-80EC-624A4AE80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C6053-C5D6-3547-86C8-197CBE88E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1BFFF0-3A26-E047-A4C0-A6FF13130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153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92742-2BB8-A34A-96CB-FB5B0AECD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3C3A85-7B43-4443-90A0-5A6A71A972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43CC5-BBE8-5446-9681-054D40ED7B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96085-B0F0-B84A-AC0B-BE0D33EA7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972D1-9FBF-D243-82D0-BEA744417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36780-5F29-324B-8D53-28DBFAB01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453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8505C9-1F78-D14B-ACA0-E2301DB55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D05E1D-E512-954A-BC6B-43597F808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FC880-EC4E-374F-B863-18E26761A1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875D4F-2261-D74E-B015-D9966334C1B9}" type="datetimeFigureOut">
              <a:rPr lang="en-US" smtClean="0"/>
              <a:t>3/24/19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243D7-A25F-5049-A83E-69946AE614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802A3-0699-4E4E-95DC-B971087EFE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60C68-E913-E149-B67A-AFB7C3F3D7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888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98694-B875-0946-B3F1-DC2CF1697D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Melanoma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856EC3-EE5B-0E49-8748-9C5DC1BB07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430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7C636-6FA7-E246-A289-D2C8E2E6B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Melanoma Genes from TCGA and others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BB764-8885-8B46-B21A-DF5736E139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45783"/>
          </a:xfrm>
        </p:spPr>
        <p:txBody>
          <a:bodyPr/>
          <a:lstStyle/>
          <a:p>
            <a:r>
              <a:rPr lang="en-US" dirty="0" err="1"/>
              <a:t>core_genes</a:t>
            </a:r>
            <a:r>
              <a:rPr lang="en-US" dirty="0"/>
              <a:t> = c('BRAF', 'NRAS', 'TP53', 'NF1', 'CDKN2A', 'ARID2', 'PTEN', 'PPP6C', 'RAC1', 'IDH1', 'DDX3X', 'MAP2K1', 'RB1’)</a:t>
            </a:r>
          </a:p>
          <a:p>
            <a:r>
              <a:rPr lang="en-US" dirty="0" err="1"/>
              <a:t>Extended_core_genes</a:t>
            </a:r>
            <a:r>
              <a:rPr lang="en-US" dirty="0"/>
              <a:t> = c('BRAF', 'NRAS', 'TP53', 'NF1', 'CDKN2A', 'ARID2', 'PTEN', 'PPP6C', 'RAC1', 'IDH1', 'DDX3X', 'MAP2K1', 'RB1', 'CTNNB1', 'CASP8', 'PCDHGA1', 'SERPINB1', 'IRF7', 'HRAS', 'PTPN11’, 'ITGA4', 'FAM113B', 'MSR1', 'RPS27', 'SIRPB1', 'MRPS31', 'NOTCH2NL', 'KNSTRN', 'ZFX', 'RAPGEFS', 'RCAN2', 'PPIAL4G', 'ACD', 'WDR12', 'COL9A2', 'STK19', 'CCDC28A', 'LRRC37A3', 'OXA1L’, 'NDUFB9', 'EMG1', 'TMEM216', 'RQCD1', 'TBC1D3B', 'GNAI2', 'B2M', 'FAM58A', 'C3orf71')</a:t>
            </a:r>
          </a:p>
        </p:txBody>
      </p:sp>
    </p:spTree>
    <p:extLst>
      <p:ext uri="{BB962C8B-B14F-4D97-AF65-F5344CB8AC3E}">
        <p14:creationId xmlns:p14="http://schemas.microsoft.com/office/powerpoint/2010/main" val="2048584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944E8-0FD7-6C4D-B22C-5CF22A6EE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Genes Heatmap (Survival clustered)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A0F84B-AFAD-0E4F-BC82-2A832DD344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8820" y="1113957"/>
            <a:ext cx="8353883" cy="591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646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B80FF-EAE6-204B-BBDB-418AFF7AC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Survival Analysis (</a:t>
            </a:r>
            <a:r>
              <a:rPr lang="en-US" dirty="0" err="1"/>
              <a:t>Keplan</a:t>
            </a:r>
            <a:r>
              <a:rPr lang="en-US" dirty="0"/>
              <a:t> Meier)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FFEEC-7225-5448-9D19-15C5EFBC6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survival measures (days from primary, metastasis, and sample collection) </a:t>
            </a:r>
          </a:p>
          <a:p>
            <a:r>
              <a:rPr lang="en-US" dirty="0"/>
              <a:t>Core-genes-extended, IC21, IC92, IC117, BRAF</a:t>
            </a:r>
          </a:p>
          <a:p>
            <a:r>
              <a:rPr lang="en-US" dirty="0"/>
              <a:t>K-means clustered to 2 groups (except BRAF)</a:t>
            </a:r>
          </a:p>
          <a:p>
            <a:r>
              <a:rPr lang="en-US" dirty="0"/>
              <a:t>For each core-genes, t-test for survival measures </a:t>
            </a:r>
          </a:p>
        </p:txBody>
      </p:sp>
    </p:spTree>
    <p:extLst>
      <p:ext uri="{BB962C8B-B14F-4D97-AF65-F5344CB8AC3E}">
        <p14:creationId xmlns:p14="http://schemas.microsoft.com/office/powerpoint/2010/main" val="1514930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ADDBB-5DC3-A242-94CE-9DCA7880C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Examples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27D6AF-5DC1-6449-9111-C1EA2FB62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353796" cy="50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774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583A06-2905-434D-BD1A-766233DBE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714" y="941257"/>
            <a:ext cx="9595263" cy="5160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8337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33E04F-C739-8D4E-8E2E-69F6AA1B4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7773" y="611810"/>
            <a:ext cx="10346913" cy="5565154"/>
          </a:xfrm>
        </p:spPr>
      </p:pic>
    </p:spTree>
    <p:extLst>
      <p:ext uri="{BB962C8B-B14F-4D97-AF65-F5344CB8AC3E}">
        <p14:creationId xmlns:p14="http://schemas.microsoft.com/office/powerpoint/2010/main" val="1218808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C9191F-65F2-954E-B645-ACAF0B2838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2141" y="841222"/>
            <a:ext cx="10560670" cy="5680125"/>
          </a:xfrm>
        </p:spPr>
      </p:pic>
    </p:spTree>
    <p:extLst>
      <p:ext uri="{BB962C8B-B14F-4D97-AF65-F5344CB8AC3E}">
        <p14:creationId xmlns:p14="http://schemas.microsoft.com/office/powerpoint/2010/main" val="1371006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6949F-BAA3-274C-84D6-9CBF7099F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ADBD625-5F85-4241-87CC-81FA3A9120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0064398"/>
              </p:ext>
            </p:extLst>
          </p:nvPr>
        </p:nvGraphicFramePr>
        <p:xfrm>
          <a:off x="948572" y="1442428"/>
          <a:ext cx="1509618" cy="5174764"/>
        </p:xfrm>
        <a:graphic>
          <a:graphicData uri="http://schemas.openxmlformats.org/drawingml/2006/table">
            <a:tbl>
              <a:tblPr/>
              <a:tblGrid>
                <a:gridCol w="754809">
                  <a:extLst>
                    <a:ext uri="{9D8B030D-6E8A-4147-A177-3AD203B41FA5}">
                      <a16:colId xmlns:a16="http://schemas.microsoft.com/office/drawing/2014/main" val="1808470299"/>
                    </a:ext>
                  </a:extLst>
                </a:gridCol>
                <a:gridCol w="754809">
                  <a:extLst>
                    <a:ext uri="{9D8B030D-6E8A-4147-A177-3AD203B41FA5}">
                      <a16:colId xmlns:a16="http://schemas.microsoft.com/office/drawing/2014/main" val="3207719885"/>
                    </a:ext>
                  </a:extLst>
                </a:gridCol>
              </a:tblGrid>
              <a:tr h="343148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T-Test p-value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8678541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MRPS31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0.00850524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8475182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CDKN2A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0.01696789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3760219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MAP2K1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0.02688536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0856634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DDX3X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0.03398221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276622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NF1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0.03879164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5952426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NDUFB9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0.04322214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5360125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Overall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0.04521929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0390355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OXA1L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0.08091494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5460887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IDH1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0.11360148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3554932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CCDC28A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0.1290767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9325016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ARID2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0.16437213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1219655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SERPINB1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0.18180528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5573909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B2M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0.31524288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7878072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CTNNB1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0.38173286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8498623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NRAS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0.4486981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6356429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MSR1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0.59880321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5242478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PTEN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0.62985826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2072650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WDR12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0.63906052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403144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ITGA4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0.72702376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0557161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PPP6C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0.77181581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1092581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GNAI2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0.7857312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3563644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RPS27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0.85590101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3757442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EMG1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0.91518631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2987524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RAC1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0.97008706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6239548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BRAF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0.97598416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6599884"/>
                  </a:ext>
                </a:extLst>
              </a:tr>
              <a:tr h="18579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RB1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0.99126555</a:t>
                      </a:r>
                    </a:p>
                  </a:txBody>
                  <a:tcPr marL="8710" marR="8710" marT="871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940960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0574F36-B42E-FC45-B299-9C9CC9FFE553}"/>
              </a:ext>
            </a:extLst>
          </p:cNvPr>
          <p:cNvSpPr txBox="1"/>
          <p:nvPr/>
        </p:nvSpPr>
        <p:spPr>
          <a:xfrm>
            <a:off x="2861953" y="3325091"/>
            <a:ext cx="1970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5YR-survival binary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31C79C7-DB40-6041-B603-C81CCEFBB2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552026"/>
              </p:ext>
            </p:extLst>
          </p:nvPr>
        </p:nvGraphicFramePr>
        <p:xfrm>
          <a:off x="6271191" y="1442428"/>
          <a:ext cx="1519022" cy="5206142"/>
        </p:xfrm>
        <a:graphic>
          <a:graphicData uri="http://schemas.openxmlformats.org/drawingml/2006/table">
            <a:tbl>
              <a:tblPr/>
              <a:tblGrid>
                <a:gridCol w="759511">
                  <a:extLst>
                    <a:ext uri="{9D8B030D-6E8A-4147-A177-3AD203B41FA5}">
                      <a16:colId xmlns:a16="http://schemas.microsoft.com/office/drawing/2014/main" val="2595228256"/>
                    </a:ext>
                  </a:extLst>
                </a:gridCol>
                <a:gridCol w="759511">
                  <a:extLst>
                    <a:ext uri="{9D8B030D-6E8A-4147-A177-3AD203B41FA5}">
                      <a16:colId xmlns:a16="http://schemas.microsoft.com/office/drawing/2014/main" val="4058132001"/>
                    </a:ext>
                  </a:extLst>
                </a:gridCol>
              </a:tblGrid>
              <a:tr h="34528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T-Test p-value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5601192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CTNNB1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0.00622383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6809194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MAP2K1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0.0260903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8193987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GNAI2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0.0617671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0625571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MRPS31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0.06800714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6988856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ITGA4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0.08078683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8872272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CDKN2A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0.0945774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7728555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SERPINB1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0.14370876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2555538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BRAF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0.17631893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5484654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B2M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0.25352046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1540088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WDR12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0.31693145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7921542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IDH1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0.37064847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1444781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DDX3X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0.40738564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1145474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ARID2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0.41476319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1135007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NDUFB9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0.41658442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3153300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PTEN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0.43428318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5267055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RAC1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0.45302085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627534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Overall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0.46487202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8833025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CCDC28A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0.49969779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8922724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RB1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0.54865271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6855470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OXA1L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0.60686488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8731195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EMG1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0.67986685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8045695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NRAS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0.73362422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8120039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MSR1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0.74268602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675727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RPS27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0.78981662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3424123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PPP6C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0.94326691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7426575"/>
                  </a:ext>
                </a:extLst>
              </a:tr>
              <a:tr h="186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NF1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0.9600614</a:t>
                      </a:r>
                    </a:p>
                  </a:txBody>
                  <a:tcPr marL="8764" marR="8764" marT="876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826566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7701D91-106B-FF4F-9594-29DBEEFE8578}"/>
              </a:ext>
            </a:extLst>
          </p:cNvPr>
          <p:cNvSpPr txBox="1"/>
          <p:nvPr/>
        </p:nvSpPr>
        <p:spPr>
          <a:xfrm>
            <a:off x="8477002" y="3325091"/>
            <a:ext cx="2642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Cut-off day-survival binary</a:t>
            </a:r>
          </a:p>
        </p:txBody>
      </p:sp>
    </p:spTree>
    <p:extLst>
      <p:ext uri="{BB962C8B-B14F-4D97-AF65-F5344CB8AC3E}">
        <p14:creationId xmlns:p14="http://schemas.microsoft.com/office/powerpoint/2010/main" val="3309016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D8215-C9B2-E34C-8E6B-BFB3FAA84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Categorical Features with Core Genes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BE9E6-7685-104B-9635-EFC9CD536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4378"/>
            <a:ext cx="10515600" cy="1345087"/>
          </a:xfrm>
        </p:spPr>
        <p:txBody>
          <a:bodyPr/>
          <a:lstStyle/>
          <a:p>
            <a:r>
              <a:rPr lang="en-US" dirty="0" err="1"/>
              <a:t>dis_stage</a:t>
            </a:r>
            <a:r>
              <a:rPr lang="en-US" dirty="0"/>
              <a:t>, </a:t>
            </a:r>
            <a:r>
              <a:rPr lang="en-US" dirty="0" err="1"/>
              <a:t>prim_Breslow_class</a:t>
            </a:r>
            <a:r>
              <a:rPr lang="en-US" dirty="0"/>
              <a:t>, </a:t>
            </a:r>
            <a:r>
              <a:rPr lang="en-US" dirty="0" err="1"/>
              <a:t>clark</a:t>
            </a:r>
            <a:r>
              <a:rPr lang="en-US" dirty="0"/>
              <a:t>, </a:t>
            </a:r>
            <a:r>
              <a:rPr lang="en-US" dirty="0" err="1"/>
              <a:t>clin_class</a:t>
            </a:r>
            <a:r>
              <a:rPr lang="en-US" dirty="0"/>
              <a:t>, </a:t>
            </a:r>
            <a:r>
              <a:rPr lang="en-US" dirty="0" err="1"/>
              <a:t>prim_site</a:t>
            </a:r>
            <a:r>
              <a:rPr lang="en-US" dirty="0"/>
              <a:t>, BRAF</a:t>
            </a:r>
          </a:p>
          <a:p>
            <a:r>
              <a:rPr lang="en-US" dirty="0"/>
              <a:t>ANOVA test</a:t>
            </a:r>
          </a:p>
        </p:txBody>
      </p:sp>
    </p:spTree>
    <p:extLst>
      <p:ext uri="{BB962C8B-B14F-4D97-AF65-F5344CB8AC3E}">
        <p14:creationId xmlns:p14="http://schemas.microsoft.com/office/powerpoint/2010/main" val="3939631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ADD0C0-5EEB-E04E-BE9C-8237B04F14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60" y="388941"/>
            <a:ext cx="8818887" cy="6239284"/>
          </a:xfr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7932377-5519-2445-9C5E-E7CD234660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0714778"/>
              </p:ext>
            </p:extLst>
          </p:nvPr>
        </p:nvGraphicFramePr>
        <p:xfrm>
          <a:off x="9534538" y="1326384"/>
          <a:ext cx="1316898" cy="4364397"/>
        </p:xfrm>
        <a:graphic>
          <a:graphicData uri="http://schemas.openxmlformats.org/drawingml/2006/table">
            <a:tbl>
              <a:tblPr/>
              <a:tblGrid>
                <a:gridCol w="658449">
                  <a:extLst>
                    <a:ext uri="{9D8B030D-6E8A-4147-A177-3AD203B41FA5}">
                      <a16:colId xmlns:a16="http://schemas.microsoft.com/office/drawing/2014/main" val="496659397"/>
                    </a:ext>
                  </a:extLst>
                </a:gridCol>
                <a:gridCol w="658449">
                  <a:extLst>
                    <a:ext uri="{9D8B030D-6E8A-4147-A177-3AD203B41FA5}">
                      <a16:colId xmlns:a16="http://schemas.microsoft.com/office/drawing/2014/main" val="652013632"/>
                    </a:ext>
                  </a:extLst>
                </a:gridCol>
              </a:tblGrid>
              <a:tr h="299341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ANOVA p-value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3634745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GNAI2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0.0038426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932509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B2M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0.00713155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966424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SERPINB1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0.04961819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80206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NRAS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0.05254436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82844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RAC1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0.09160301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400873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MSR1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0.12349752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291393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MRPS31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0.17242788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743995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PTEN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0.18562426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794049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DDX3X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0.29507445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754452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NDUFB9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0.31582559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0899104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0.32721213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2856656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ITGA4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0.33973113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2357415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BRAF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0.34038236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248454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NF1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0.37800581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9383682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MAP2K1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0.39861624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271860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IDH1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0.53190492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2192045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EMG1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0.59433522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616358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WDR12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0.69502799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659296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RPS27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0.76383661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45885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PPP6C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0.80663455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7070965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CDKN2A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0.80915553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355644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CCDC28A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0.81665719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008298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ARID2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0.85413102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105689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CTNNB1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0.90783151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534191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OXA1L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0.95359264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7235098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1EAD91A3-4155-E741-B42A-9210934328FF}"/>
              </a:ext>
            </a:extLst>
          </p:cNvPr>
          <p:cNvSpPr/>
          <p:nvPr/>
        </p:nvSpPr>
        <p:spPr>
          <a:xfrm>
            <a:off x="6029634" y="204275"/>
            <a:ext cx="10590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dis_stage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11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64943-00A3-3348-AB02-5706E99C4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7FDA5E-6211-C940-B872-6B6B42B0E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15" y="2071452"/>
            <a:ext cx="11966369" cy="478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4010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6170110-625F-2440-8DA7-C15A0BD31C56}"/>
              </a:ext>
            </a:extLst>
          </p:cNvPr>
          <p:cNvSpPr/>
          <p:nvPr/>
        </p:nvSpPr>
        <p:spPr>
          <a:xfrm>
            <a:off x="5122580" y="97373"/>
            <a:ext cx="20418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prim_Breslow_class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E1A287-6CA7-9B47-99D6-0DABC5901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21" y="593764"/>
            <a:ext cx="8124002" cy="5747659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93EB68B-6523-1A40-8540-5C346FC17C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4842405"/>
              </p:ext>
            </p:extLst>
          </p:nvPr>
        </p:nvGraphicFramePr>
        <p:xfrm>
          <a:off x="8928896" y="1391585"/>
          <a:ext cx="1316898" cy="4364397"/>
        </p:xfrm>
        <a:graphic>
          <a:graphicData uri="http://schemas.openxmlformats.org/drawingml/2006/table">
            <a:tbl>
              <a:tblPr/>
              <a:tblGrid>
                <a:gridCol w="658449">
                  <a:extLst>
                    <a:ext uri="{9D8B030D-6E8A-4147-A177-3AD203B41FA5}">
                      <a16:colId xmlns:a16="http://schemas.microsoft.com/office/drawing/2014/main" val="1255892748"/>
                    </a:ext>
                  </a:extLst>
                </a:gridCol>
                <a:gridCol w="658449">
                  <a:extLst>
                    <a:ext uri="{9D8B030D-6E8A-4147-A177-3AD203B41FA5}">
                      <a16:colId xmlns:a16="http://schemas.microsoft.com/office/drawing/2014/main" val="4207492439"/>
                    </a:ext>
                  </a:extLst>
                </a:gridCol>
              </a:tblGrid>
              <a:tr h="299341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ANOVA p-value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146184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CTNNB1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0.0030094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1154014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NDUFB9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0.10906832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291751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ARID2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0.11823493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8396475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0.15097705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703861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DDX3X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0.1518982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366151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MSR1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0.18995048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7687675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CCDC28A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0.19044818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721116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NF1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0.21586891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635812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PTEN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0.23408581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4071005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ITGA4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0.25392776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610808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IDH1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0.28190156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442589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CDKN2A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0.28760815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091618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RAC1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0.41331799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904675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PPP6C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0.42031455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374117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MAP2K1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0.42148726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664809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EMG1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0.42504578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43960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NRAS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0.45274661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602501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WDR12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0.49200584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7272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MRPS31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0.58466233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46363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BRAF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0.60304615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0028482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B2M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0.74678889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8822412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OXA1L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0.78412401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6057972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RPS27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0.89332804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242255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GNAI2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0.89695831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344602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SERPINB1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0.9456852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440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6189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8A13FE-D04C-B141-AC0B-5052370D5377}"/>
              </a:ext>
            </a:extLst>
          </p:cNvPr>
          <p:cNvSpPr/>
          <p:nvPr/>
        </p:nvSpPr>
        <p:spPr>
          <a:xfrm>
            <a:off x="5780849" y="132999"/>
            <a:ext cx="6303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clark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95FC5A-3A87-6149-8CAD-8C8FCB19E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43" y="502331"/>
            <a:ext cx="8753441" cy="6192982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95ABF21-0408-7645-B57F-1962937A1C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185918"/>
              </p:ext>
            </p:extLst>
          </p:nvPr>
        </p:nvGraphicFramePr>
        <p:xfrm>
          <a:off x="9570164" y="1416623"/>
          <a:ext cx="1316898" cy="4364397"/>
        </p:xfrm>
        <a:graphic>
          <a:graphicData uri="http://schemas.openxmlformats.org/drawingml/2006/table">
            <a:tbl>
              <a:tblPr/>
              <a:tblGrid>
                <a:gridCol w="658449">
                  <a:extLst>
                    <a:ext uri="{9D8B030D-6E8A-4147-A177-3AD203B41FA5}">
                      <a16:colId xmlns:a16="http://schemas.microsoft.com/office/drawing/2014/main" val="1391176212"/>
                    </a:ext>
                  </a:extLst>
                </a:gridCol>
                <a:gridCol w="658449">
                  <a:extLst>
                    <a:ext uri="{9D8B030D-6E8A-4147-A177-3AD203B41FA5}">
                      <a16:colId xmlns:a16="http://schemas.microsoft.com/office/drawing/2014/main" val="1500513597"/>
                    </a:ext>
                  </a:extLst>
                </a:gridCol>
              </a:tblGrid>
              <a:tr h="299341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ANOVA p-value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003766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CTNNB1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0.01699557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9448266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EMG1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0.07906005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837244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0.11902849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886029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ARID2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0.14102274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7835416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ITGA4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0.20416915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1879436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MSR1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0.22829335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396160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MRPS31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0.23658502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15223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NF1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0.2954258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24757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B2M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0.32102384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194527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WDR12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0.3664813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292076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NRAS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0.41516229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103823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OXA1L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0.53415381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289399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NDUFB9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0.57262735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021847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DDX3X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0.61906031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55350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PPP6C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0.6397696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80672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BRAF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0.66731522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5705616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PTEN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0.67984727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369228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RPS27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0.77883261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350837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CDKN2A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0.7833261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5254974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MAP2K1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0.79037558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946178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SERPINB1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0.79609895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366825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GNAI2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0.81987216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481530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RAC1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0.86389336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465296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IDH1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0.8908515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157699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CCDC28A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0.91555537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2577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35028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8E985F-90F9-D643-9C76-A743F8F67A6B}"/>
              </a:ext>
            </a:extLst>
          </p:cNvPr>
          <p:cNvSpPr/>
          <p:nvPr/>
        </p:nvSpPr>
        <p:spPr>
          <a:xfrm>
            <a:off x="5527215" y="109248"/>
            <a:ext cx="1066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clin_class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E1A53F-24B1-1C44-A4A8-A691D2A70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7208"/>
            <a:ext cx="9018901" cy="6380792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93AC6C8-5BD3-B643-9213-0D4DC71C7E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4339034"/>
              </p:ext>
            </p:extLst>
          </p:nvPr>
        </p:nvGraphicFramePr>
        <p:xfrm>
          <a:off x="9593915" y="1485405"/>
          <a:ext cx="1316898" cy="4364397"/>
        </p:xfrm>
        <a:graphic>
          <a:graphicData uri="http://schemas.openxmlformats.org/drawingml/2006/table">
            <a:tbl>
              <a:tblPr/>
              <a:tblGrid>
                <a:gridCol w="658449">
                  <a:extLst>
                    <a:ext uri="{9D8B030D-6E8A-4147-A177-3AD203B41FA5}">
                      <a16:colId xmlns:a16="http://schemas.microsoft.com/office/drawing/2014/main" val="1550588900"/>
                    </a:ext>
                  </a:extLst>
                </a:gridCol>
                <a:gridCol w="658449">
                  <a:extLst>
                    <a:ext uri="{9D8B030D-6E8A-4147-A177-3AD203B41FA5}">
                      <a16:colId xmlns:a16="http://schemas.microsoft.com/office/drawing/2014/main" val="1247368119"/>
                    </a:ext>
                  </a:extLst>
                </a:gridCol>
              </a:tblGrid>
              <a:tr h="299341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ANOVA p-value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324129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CDKN2A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0.01883906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230698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NF1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0.0223456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4061242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MSR1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0.09893619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169924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0.10899784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603983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MRPS31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0.12290525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842160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ARID2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0.1979794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917558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BRAF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0.2545312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0065094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PTEN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0.26087101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060156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PPP6C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0.31309161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286435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MAP2K1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0.34716426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5541354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OXA1L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0.34805322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863861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DDX3X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0.37006511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100892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ITGA4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0.39632809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08064076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CTNNB1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0.51906678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201178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IDH1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0.52843153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16107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RPS27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0.55842075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7568812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SERPINB1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0.58947525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815125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CCDC28A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0.63538649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929095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NRAS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0.66798554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526893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NDUFB9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0.72236501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4753026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GNAI2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0.74440038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8237972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RAC1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0.78932526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682416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EMG1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0.94775634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791073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B2M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0.96119472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3250565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WDR12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0.96412076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2269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33460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51DEC-DE68-8D4B-8324-C2FC8B1F4EEC}"/>
              </a:ext>
            </a:extLst>
          </p:cNvPr>
          <p:cNvSpPr/>
          <p:nvPr/>
        </p:nvSpPr>
        <p:spPr>
          <a:xfrm>
            <a:off x="5666962" y="156749"/>
            <a:ext cx="1071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prim_site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118CC9-685A-C743-AF16-38C5FEC32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66" y="724395"/>
            <a:ext cx="8451309" cy="597922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EF4EFDC-177B-9C43-8572-794956154E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7391204"/>
              </p:ext>
            </p:extLst>
          </p:nvPr>
        </p:nvGraphicFramePr>
        <p:xfrm>
          <a:off x="9570164" y="1531809"/>
          <a:ext cx="1316898" cy="4364397"/>
        </p:xfrm>
        <a:graphic>
          <a:graphicData uri="http://schemas.openxmlformats.org/drawingml/2006/table">
            <a:tbl>
              <a:tblPr/>
              <a:tblGrid>
                <a:gridCol w="658449">
                  <a:extLst>
                    <a:ext uri="{9D8B030D-6E8A-4147-A177-3AD203B41FA5}">
                      <a16:colId xmlns:a16="http://schemas.microsoft.com/office/drawing/2014/main" val="3611292952"/>
                    </a:ext>
                  </a:extLst>
                </a:gridCol>
                <a:gridCol w="658449">
                  <a:extLst>
                    <a:ext uri="{9D8B030D-6E8A-4147-A177-3AD203B41FA5}">
                      <a16:colId xmlns:a16="http://schemas.microsoft.com/office/drawing/2014/main" val="4112994167"/>
                    </a:ext>
                  </a:extLst>
                </a:gridCol>
              </a:tblGrid>
              <a:tr h="299341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ANOVA p-value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224793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ARID2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0.03205796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428302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MAP2K1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0.24068649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091538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RAC1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0.26747449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261058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B2M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0.29140914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513729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IDH1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0.31513446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591442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0.35002324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095097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NF1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0.36030561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491091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CDKN2A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0.39905784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6933124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EMG1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0.46541815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087780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MSR1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0.49039905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74973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BRAF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0.52677729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855449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MRPS31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0.61118111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56783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SERPINB1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0.64382246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9776450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OXA1L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0.68221519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935837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PTEN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0.68349068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8181222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PPP6C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0.75332957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1308225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CCDC28A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0.76585021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7601254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ITGA4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0.77620375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35121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WDR12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0.82004202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809742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GNAI2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0.84173494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573855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RPS27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0.93263473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759299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CTNNB1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0.94892905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7407603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NDUFB9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0.96145854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6035098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NRAS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0.96660314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8290977"/>
                  </a:ext>
                </a:extLst>
              </a:tr>
              <a:tr h="1620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DDX3X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0.98037157</a:t>
                      </a:r>
                    </a:p>
                  </a:txBody>
                  <a:tcPr marL="7597" marR="7597" marT="759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38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2554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319D103-1EA8-6B45-BAC9-48502A0B9290}"/>
              </a:ext>
            </a:extLst>
          </p:cNvPr>
          <p:cNvSpPr/>
          <p:nvPr/>
        </p:nvSpPr>
        <p:spPr>
          <a:xfrm>
            <a:off x="5343573" y="121124"/>
            <a:ext cx="6735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BRAF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C4FB91-58E8-2C44-BAE0-2955A78BB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15" y="490456"/>
            <a:ext cx="8706436" cy="615972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7D2801C-232A-0544-B8F8-AFE10CACB9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061885"/>
              </p:ext>
            </p:extLst>
          </p:nvPr>
        </p:nvGraphicFramePr>
        <p:xfrm>
          <a:off x="9688812" y="1394656"/>
          <a:ext cx="1269608" cy="4351326"/>
        </p:xfrm>
        <a:graphic>
          <a:graphicData uri="http://schemas.openxmlformats.org/drawingml/2006/table">
            <a:tbl>
              <a:tblPr/>
              <a:tblGrid>
                <a:gridCol w="634804">
                  <a:extLst>
                    <a:ext uri="{9D8B030D-6E8A-4147-A177-3AD203B41FA5}">
                      <a16:colId xmlns:a16="http://schemas.microsoft.com/office/drawing/2014/main" val="2329935848"/>
                    </a:ext>
                  </a:extLst>
                </a:gridCol>
                <a:gridCol w="634804">
                  <a:extLst>
                    <a:ext uri="{9D8B030D-6E8A-4147-A177-3AD203B41FA5}">
                      <a16:colId xmlns:a16="http://schemas.microsoft.com/office/drawing/2014/main" val="3773121360"/>
                    </a:ext>
                  </a:extLst>
                </a:gridCol>
              </a:tblGrid>
              <a:tr h="288592"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T-Test p-value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9047685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PPP6C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0.08153551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6954847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NRAS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0.09276454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70834392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MAP2K1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0.12239076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2388822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IDH1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0.13738533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6886416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Overall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0.13923268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27154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B2M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0.1445405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946763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BRAF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0.16130362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364104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CCDC28A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0.21799359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9638720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NF1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0.25974169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1891196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PTEN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0.2904473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5656429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SERPINB1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0.3340633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8955955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RB1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0.34686458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9039770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ARID2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0.43106936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2921531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ITGA4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0.45633033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6460255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GNAI2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0.46143403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8757641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CTNNB1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0.51893687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2303891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MSR1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0.52206293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4861296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NDUFB9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0.6819319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3518543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DDX3X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0.68491876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0739984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CDKN2A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0.69371946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6284833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MRPS31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0.79781648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9632990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WDR12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0.82071733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116058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RPS27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0.8808763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7207753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EMG1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0.89752859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8253007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RAC1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0.95027192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2134147"/>
                  </a:ext>
                </a:extLst>
              </a:tr>
              <a:tr h="156259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OXA1L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0.97386363</a:t>
                      </a:r>
                    </a:p>
                  </a:txBody>
                  <a:tcPr marL="7325" marR="7325" marT="73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0465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3148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36B6C-2DE6-3E4E-8B41-C0608542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ICA Proteomics (p=0.00005)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8B0823-FE2A-1C45-A09E-3B26E1C89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960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B4391-F532-DF45-BF2F-F3EC98543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Pre-ranked GSEA for each IC (IC-centroid rank)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68C73-4F52-F84B-9865-68DB226F1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Heatmap top/bottom ranked genes; clustered with related clinical variable</a:t>
            </a:r>
          </a:p>
          <a:p>
            <a:r>
              <a:rPr lang="en-US" dirty="0" err="1"/>
              <a:t>Reactome</a:t>
            </a:r>
            <a:r>
              <a:rPr lang="en-US" dirty="0"/>
              <a:t> pathway database</a:t>
            </a:r>
          </a:p>
          <a:p>
            <a:r>
              <a:rPr lang="en-US" dirty="0"/>
              <a:t>Adjusted p-value threshold 0.01</a:t>
            </a:r>
          </a:p>
          <a:p>
            <a:r>
              <a:rPr lang="en-US" dirty="0"/>
              <a:t>5 ICs show significant pathway rankings: Survival related (IC92, IC21, IC117), Stage related (IC77), </a:t>
            </a:r>
            <a:r>
              <a:rPr lang="en-US" dirty="0" err="1"/>
              <a:t>Clinical_class</a:t>
            </a:r>
            <a:r>
              <a:rPr lang="en-US" dirty="0"/>
              <a:t> related (IC118)</a:t>
            </a:r>
          </a:p>
        </p:txBody>
      </p:sp>
    </p:spTree>
    <p:extLst>
      <p:ext uri="{BB962C8B-B14F-4D97-AF65-F5344CB8AC3E}">
        <p14:creationId xmlns:p14="http://schemas.microsoft.com/office/powerpoint/2010/main" val="4121543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B056F-1D1B-3E4F-9148-4CBE53CAE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IC92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7805AC-E570-6A46-82AD-812DB8FED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762" y="2850078"/>
            <a:ext cx="6084606" cy="43048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A30B09-241A-4C44-A55D-66797EB39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3868" y="1188223"/>
            <a:ext cx="8206948" cy="580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010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A2638-9C2D-F34E-AEC6-3E656442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IC21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39EB77-7347-364A-B621-524B543B0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5947"/>
            <a:ext cx="8140127" cy="57590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5C7E36-B17A-2645-8F21-AE9266AA1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740" y="2578874"/>
            <a:ext cx="6227837" cy="440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201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5BC50-2DB8-644A-A67D-01543D1C1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IC117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313E40-475C-0747-9AA7-FEDBB0EA7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104" y="2422566"/>
            <a:ext cx="6756013" cy="47798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1ABA08-1B9F-AA4E-8566-7753FBEB9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0117" y="1027906"/>
            <a:ext cx="7790482" cy="551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5568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B066B-551D-6140-A1DC-7A279F7CE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IC77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B82DCB-9789-C14D-ACAA-4FEFC914B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9494" y="1027906"/>
            <a:ext cx="8483903" cy="60022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06CCE5-656B-FE41-8A90-D527A3549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474" y="2826326"/>
            <a:ext cx="5752856" cy="407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029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37813-0053-AF47-9B03-0168902DD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IC118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A52DB5-81BA-1645-ABCD-AF0B56F7B1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169" y="2818194"/>
            <a:ext cx="6067822" cy="42929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C57ABF-977C-2D4E-AC83-A8939CD75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134" y="1163782"/>
            <a:ext cx="8048466" cy="569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939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743</Words>
  <Application>Microsoft Macintosh PowerPoint</Application>
  <PresentationFormat>Widescreen</PresentationFormat>
  <Paragraphs>451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Melanoma</vt:lpstr>
      <vt:lpstr>Data</vt:lpstr>
      <vt:lpstr>ICA Proteomics (p=0.00005)</vt:lpstr>
      <vt:lpstr>Pre-ranked GSEA for each IC (IC-centroid rank)</vt:lpstr>
      <vt:lpstr>IC92</vt:lpstr>
      <vt:lpstr>IC21</vt:lpstr>
      <vt:lpstr>IC117</vt:lpstr>
      <vt:lpstr>IC77</vt:lpstr>
      <vt:lpstr>IC118</vt:lpstr>
      <vt:lpstr>Core Melanoma Genes from TCGA and others</vt:lpstr>
      <vt:lpstr>Core Genes Heatmap (Survival clustered)</vt:lpstr>
      <vt:lpstr>Survival Analysis (Keplan Meier)</vt:lpstr>
      <vt:lpstr>Good Examples</vt:lpstr>
      <vt:lpstr>PowerPoint Presentation</vt:lpstr>
      <vt:lpstr>PowerPoint Presentation</vt:lpstr>
      <vt:lpstr>PowerPoint Presentation</vt:lpstr>
      <vt:lpstr>T-tests</vt:lpstr>
      <vt:lpstr>Other Categorical Features with Core Genes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Melanoma</dc:title>
  <dc:creator>Microsoft Office User</dc:creator>
  <cp:lastModifiedBy>Microsoft Office User</cp:lastModifiedBy>
  <cp:revision>19</cp:revision>
  <dcterms:created xsi:type="dcterms:W3CDTF">2019-03-24T13:48:24Z</dcterms:created>
  <dcterms:modified xsi:type="dcterms:W3CDTF">2019-03-24T15:17:14Z</dcterms:modified>
</cp:coreProperties>
</file>

<file path=docProps/thumbnail.jpeg>
</file>